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2EE5FD-7769-4F8E-8C4F-6FFBEE2A6F8A}">
          <p14:sldIdLst>
            <p14:sldId id="256"/>
            <p14:sldId id="257"/>
            <p14:sldId id="258"/>
            <p14:sldId id="259"/>
            <p14:sldId id="260"/>
            <p14:sldId id="261"/>
            <p14:sldId id="262"/>
            <p14:sldId id="263"/>
            <p14:sldId id="264"/>
            <p14:sldId id="265"/>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381594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47538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95916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2301034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77728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4250706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4143332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3070770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39543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F063E-7773-4583-8ADB-503E48B93755}" type="datetimeFigureOut">
              <a:rPr lang="en-IN" smtClean="0"/>
              <a:t>29-04-2020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62070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2F063E-7773-4583-8ADB-503E48B93755}" type="datetimeFigureOut">
              <a:rPr lang="en-IN" smtClean="0"/>
              <a:t>29-04-2020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244789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2F063E-7773-4583-8ADB-503E48B93755}" type="datetimeFigureOut">
              <a:rPr lang="en-IN" smtClean="0"/>
              <a:t>29-04-2020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287252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2F063E-7773-4583-8ADB-503E48B93755}" type="datetimeFigureOut">
              <a:rPr lang="en-IN" smtClean="0"/>
              <a:t>29-04-2020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284900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F063E-7773-4583-8ADB-503E48B93755}" type="datetimeFigureOut">
              <a:rPr lang="en-IN" smtClean="0"/>
              <a:t>29-04-2020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352950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F063E-7773-4583-8ADB-503E48B93755}" type="datetimeFigureOut">
              <a:rPr lang="en-IN" smtClean="0"/>
              <a:t>29-04-2020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140608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2F063E-7773-4583-8ADB-503E48B93755}" type="datetimeFigureOut">
              <a:rPr lang="en-IN" smtClean="0"/>
              <a:t>29-04-2020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1DA42-1352-4823-8900-7CD0F942BC3C}" type="slidenum">
              <a:rPr lang="en-IN" smtClean="0"/>
              <a:t>‹#›</a:t>
            </a:fld>
            <a:endParaRPr lang="en-IN"/>
          </a:p>
        </p:txBody>
      </p:sp>
    </p:spTree>
    <p:extLst>
      <p:ext uri="{BB962C8B-B14F-4D97-AF65-F5344CB8AC3E}">
        <p14:creationId xmlns:p14="http://schemas.microsoft.com/office/powerpoint/2010/main" val="112732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B2F063E-7773-4583-8ADB-503E48B93755}" type="datetimeFigureOut">
              <a:rPr lang="en-IN" smtClean="0"/>
              <a:t>29-04-2020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511DA42-1352-4823-8900-7CD0F942BC3C}" type="slidenum">
              <a:rPr lang="en-IN" smtClean="0"/>
              <a:t>‹#›</a:t>
            </a:fld>
            <a:endParaRPr lang="en-IN"/>
          </a:p>
        </p:txBody>
      </p:sp>
    </p:spTree>
    <p:extLst>
      <p:ext uri="{BB962C8B-B14F-4D97-AF65-F5344CB8AC3E}">
        <p14:creationId xmlns:p14="http://schemas.microsoft.com/office/powerpoint/2010/main" val="41814183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ropertydata.co.uk/cities/london" TargetMode="External"/><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6" Type="http://schemas.openxmlformats.org/officeDocument/2006/relationships/hyperlink" Target="https://skgrange.github.io/www/data/london_boroughs.json" TargetMode="External"/><Relationship Id="rId5" Type="http://schemas.openxmlformats.org/officeDocument/2006/relationships/hyperlink" Target="https://joshuaboyd1.carto.com/tables/london_boroughs_pro" TargetMode="External"/><Relationship Id="rId4" Type="http://schemas.openxmlformats.org/officeDocument/2006/relationships/hyperlink" Target="https://developer.foursquare.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CD8EA1-A8A4-4AC1-A544-72C64872B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CFD714-5DB9-4F34-B031-67E1F489861C}"/>
              </a:ext>
            </a:extLst>
          </p:cNvPr>
          <p:cNvSpPr>
            <a:spLocks noGrp="1"/>
          </p:cNvSpPr>
          <p:nvPr>
            <p:ph type="ctrTitle"/>
          </p:nvPr>
        </p:nvSpPr>
        <p:spPr>
          <a:xfrm>
            <a:off x="369903" y="270107"/>
            <a:ext cx="9144000" cy="2387600"/>
          </a:xfrm>
        </p:spPr>
        <p:txBody>
          <a:bodyPr>
            <a:normAutofit fontScale="90000"/>
          </a:bodyPr>
          <a:lstStyle/>
          <a:p>
            <a:r>
              <a:rPr lang="en-US" b="1" dirty="0">
                <a:solidFill>
                  <a:schemeClr val="tx1"/>
                </a:solidFill>
              </a:rPr>
              <a:t>Real Estate Prices &amp; Venues Data Analysis of London</a:t>
            </a:r>
            <a:br>
              <a:rPr lang="en-US" dirty="0">
                <a:solidFill>
                  <a:schemeClr val="tx1"/>
                </a:solidFill>
              </a:rPr>
            </a:br>
            <a:endParaRPr lang="en-IN" dirty="0">
              <a:solidFill>
                <a:schemeClr val="tx1"/>
              </a:solidFill>
            </a:endParaRPr>
          </a:p>
        </p:txBody>
      </p:sp>
      <p:sp>
        <p:nvSpPr>
          <p:cNvPr id="3" name="Subtitle 2">
            <a:extLst>
              <a:ext uri="{FF2B5EF4-FFF2-40B4-BE49-F238E27FC236}">
                <a16:creationId xmlns:a16="http://schemas.microsoft.com/office/drawing/2014/main" id="{CDA813B7-B7EF-481F-BBC9-8E33BE2CC9BB}"/>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3156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B00E-8C0E-414E-A869-C351A811FDA3}"/>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44123D2C-C0E5-4C8F-8591-D5A5154EEFAA}"/>
              </a:ext>
            </a:extLst>
          </p:cNvPr>
          <p:cNvSpPr>
            <a:spLocks noGrp="1"/>
          </p:cNvSpPr>
          <p:nvPr>
            <p:ph idx="1"/>
          </p:nvPr>
        </p:nvSpPr>
        <p:spPr/>
        <p:txBody>
          <a:bodyPr>
            <a:normAutofit/>
          </a:bodyPr>
          <a:lstStyle/>
          <a:p>
            <a:r>
              <a:rPr lang="en-IN" dirty="0"/>
              <a:t>I came to the result that the house prices in the downtown and with Hotels and Social venues nearby are very high.</a:t>
            </a:r>
          </a:p>
          <a:p>
            <a:r>
              <a:rPr lang="en-IN" dirty="0"/>
              <a:t>While in the suburbs and the neighbourhoods away from the city centre have low prices but the facilities are also good. Almost all low price neighbourhoods are close to restaurants, pubs, sports facilities etc. </a:t>
            </a:r>
          </a:p>
          <a:p>
            <a:r>
              <a:rPr lang="en-IN" dirty="0"/>
              <a:t>Some Boroughs such as Westminster, and Kensington and Chelsea have very high house prices. Bexley, Croydon, and Sutton Boroughs have very low house prices but have good venues to visit nearby.</a:t>
            </a:r>
          </a:p>
          <a:p>
            <a:pPr marL="0" indent="0">
              <a:buNone/>
            </a:pPr>
            <a:endParaRPr lang="en-IN" dirty="0"/>
          </a:p>
        </p:txBody>
      </p:sp>
    </p:spTree>
    <p:extLst>
      <p:ext uri="{BB962C8B-B14F-4D97-AF65-F5344CB8AC3E}">
        <p14:creationId xmlns:p14="http://schemas.microsoft.com/office/powerpoint/2010/main" val="75459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2555-860A-4AE9-9029-E6D1DDCF533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372748D-B858-4A32-A141-9459D1FE98C3}"/>
              </a:ext>
            </a:extLst>
          </p:cNvPr>
          <p:cNvSpPr>
            <a:spLocks noGrp="1"/>
          </p:cNvSpPr>
          <p:nvPr>
            <p:ph idx="1"/>
          </p:nvPr>
        </p:nvSpPr>
        <p:spPr/>
        <p:txBody>
          <a:bodyPr/>
          <a:lstStyle/>
          <a:p>
            <a:r>
              <a:rPr lang="en-IN" dirty="0"/>
              <a:t>As people are turning to big cities to start a business or work. For this reason, people can easily interpret where to live with all facilities and cheaply.</a:t>
            </a:r>
          </a:p>
          <a:p>
            <a:r>
              <a:rPr lang="en-IN" dirty="0"/>
              <a:t>Not only for investors but also city managers can manage the city more regularly by using similar data analysis types or platforms.</a:t>
            </a:r>
          </a:p>
          <a:p>
            <a:endParaRPr lang="en-IN" dirty="0"/>
          </a:p>
        </p:txBody>
      </p:sp>
    </p:spTree>
    <p:extLst>
      <p:ext uri="{BB962C8B-B14F-4D97-AF65-F5344CB8AC3E}">
        <p14:creationId xmlns:p14="http://schemas.microsoft.com/office/powerpoint/2010/main" val="386758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A29F-64A9-48DA-9620-7F896CEFBE7D}"/>
              </a:ext>
            </a:extLst>
          </p:cNvPr>
          <p:cNvSpPr>
            <a:spLocks noGrp="1"/>
          </p:cNvSpPr>
          <p:nvPr>
            <p:ph type="title"/>
          </p:nvPr>
        </p:nvSpPr>
        <p:spPr/>
        <p:txBody>
          <a:bodyPr/>
          <a:lstStyle/>
          <a:p>
            <a:r>
              <a:rPr lang="en-IN" dirty="0"/>
              <a:t>Background</a:t>
            </a:r>
          </a:p>
        </p:txBody>
      </p:sp>
      <p:sp>
        <p:nvSpPr>
          <p:cNvPr id="3" name="Content Placeholder 2">
            <a:extLst>
              <a:ext uri="{FF2B5EF4-FFF2-40B4-BE49-F238E27FC236}">
                <a16:creationId xmlns:a16="http://schemas.microsoft.com/office/drawing/2014/main" id="{11094D54-343D-4821-B52F-B2F63CD5ABE6}"/>
              </a:ext>
            </a:extLst>
          </p:cNvPr>
          <p:cNvSpPr>
            <a:spLocks noGrp="1"/>
          </p:cNvSpPr>
          <p:nvPr>
            <p:ph idx="1"/>
          </p:nvPr>
        </p:nvSpPr>
        <p:spPr/>
        <p:txBody>
          <a:bodyPr>
            <a:normAutofit/>
          </a:bodyPr>
          <a:lstStyle/>
          <a:p>
            <a:r>
              <a:rPr lang="en-IN" dirty="0"/>
              <a:t>London is the capital of United Kingdom and is the largest city in UK. With the largest municipal population in the European Union, London has a diverse range of people and cultures, and more than 300 languages are spoken in the region. Its estimated population is 9.30 million according to the UN's World Urbanization Prospects, the most populous city in the European Union and accounting for 13.4% of the UK population. London’s urban area is the second most populous in the EU, after Paris, with 9,787,426 inhabitants at the 2011 census. The population density is 14,500/</a:t>
            </a:r>
            <a:r>
              <a:rPr lang="en-IN" dirty="0" err="1"/>
              <a:t>sq</a:t>
            </a:r>
            <a:r>
              <a:rPr lang="en-IN" dirty="0"/>
              <a:t> mi.</a:t>
            </a:r>
          </a:p>
          <a:p>
            <a:endParaRPr lang="en-IN" dirty="0"/>
          </a:p>
        </p:txBody>
      </p:sp>
    </p:spTree>
    <p:extLst>
      <p:ext uri="{BB962C8B-B14F-4D97-AF65-F5344CB8AC3E}">
        <p14:creationId xmlns:p14="http://schemas.microsoft.com/office/powerpoint/2010/main" val="133957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9511-DB68-4BF6-9A76-883E7E4FEC92}"/>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6B8D2B9B-D0CC-4D7A-BC8F-FF3D43F0A6F8}"/>
              </a:ext>
            </a:extLst>
          </p:cNvPr>
          <p:cNvSpPr>
            <a:spLocks noGrp="1"/>
          </p:cNvSpPr>
          <p:nvPr>
            <p:ph idx="1"/>
          </p:nvPr>
        </p:nvSpPr>
        <p:spPr/>
        <p:txBody>
          <a:bodyPr>
            <a:normAutofit/>
          </a:bodyPr>
          <a:lstStyle/>
          <a:p>
            <a:r>
              <a:rPr lang="en-IN" dirty="0"/>
              <a:t>London is a city with a high population and population density. As from Real Estate investor point of view we want to invest in such places were the housing prices are low and the facilities (shops, restaurants, parks, Hotels, etc.) and social venues are nearby. Keeping above things in mind it is very difficult for an individual to find such place in such big city and gather this much information. When we consider all these problems, we can create a map and information chart where the real estate index is placed on London and each district is clustered according to the venues.</a:t>
            </a:r>
          </a:p>
          <a:p>
            <a:pPr marL="0" indent="0">
              <a:buNone/>
            </a:pPr>
            <a:endParaRPr lang="en-IN" dirty="0"/>
          </a:p>
        </p:txBody>
      </p:sp>
    </p:spTree>
    <p:extLst>
      <p:ext uri="{BB962C8B-B14F-4D97-AF65-F5344CB8AC3E}">
        <p14:creationId xmlns:p14="http://schemas.microsoft.com/office/powerpoint/2010/main" val="373383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8C9B0-6ECD-428B-AE62-359630EF7DE8}"/>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8F95DAA8-3233-4F2E-8196-7537CB84A34C}"/>
              </a:ext>
            </a:extLst>
          </p:cNvPr>
          <p:cNvSpPr>
            <a:spLocks noGrp="1"/>
          </p:cNvSpPr>
          <p:nvPr>
            <p:ph idx="1"/>
          </p:nvPr>
        </p:nvSpPr>
        <p:spPr>
          <a:xfrm>
            <a:off x="677334" y="2160589"/>
            <a:ext cx="8596668" cy="4204700"/>
          </a:xfrm>
        </p:spPr>
        <p:txBody>
          <a:bodyPr>
            <a:normAutofit fontScale="92500" lnSpcReduction="10000"/>
          </a:bodyPr>
          <a:lstStyle/>
          <a:p>
            <a:r>
              <a:rPr lang="en-IN" dirty="0"/>
              <a:t>Data was collected from several website which are-</a:t>
            </a:r>
          </a:p>
          <a:p>
            <a:r>
              <a:rPr lang="en-IN" b="1" dirty="0"/>
              <a:t>List of areas of London and London Boroughs</a:t>
            </a:r>
          </a:p>
          <a:p>
            <a:pPr marL="0" indent="0">
              <a:buNone/>
            </a:pPr>
            <a:r>
              <a:rPr lang="en-IN" dirty="0"/>
              <a:t>	Website-</a:t>
            </a:r>
            <a:r>
              <a:rPr lang="en-IN" u="sng" dirty="0">
                <a:hlinkClick r:id="rId2"/>
              </a:rPr>
              <a:t>https://en.wikipedia.org/wiki/</a:t>
            </a:r>
            <a:r>
              <a:rPr lang="en-IN" u="sng" dirty="0" err="1">
                <a:hlinkClick r:id="rId2"/>
              </a:rPr>
              <a:t>List_of_areas_of_London</a:t>
            </a:r>
            <a:endParaRPr lang="en-IN" dirty="0"/>
          </a:p>
          <a:p>
            <a:r>
              <a:rPr lang="en-IN" b="1" dirty="0"/>
              <a:t>List of latest housing prices in London</a:t>
            </a:r>
          </a:p>
          <a:p>
            <a:pPr marL="0" indent="0">
              <a:buNone/>
            </a:pPr>
            <a:r>
              <a:rPr lang="en-IN" dirty="0"/>
              <a:t>	Website-</a:t>
            </a:r>
            <a:r>
              <a:rPr lang="en-IN" u="sng" dirty="0">
                <a:hlinkClick r:id="rId3"/>
              </a:rPr>
              <a:t>https://propertydata.co.uk/cities/</a:t>
            </a:r>
            <a:r>
              <a:rPr lang="en-IN" u="sng" dirty="0" err="1">
                <a:hlinkClick r:id="rId3"/>
              </a:rPr>
              <a:t>london</a:t>
            </a:r>
            <a:endParaRPr lang="en-IN" dirty="0"/>
          </a:p>
          <a:p>
            <a:r>
              <a:rPr lang="en-IN" b="1" dirty="0"/>
              <a:t>Foursquare API</a:t>
            </a:r>
          </a:p>
          <a:p>
            <a:pPr marL="0" indent="0">
              <a:buNone/>
            </a:pPr>
            <a:r>
              <a:rPr lang="en-IN" dirty="0"/>
              <a:t>	Website-</a:t>
            </a:r>
            <a:r>
              <a:rPr lang="en-IN" u="sng" dirty="0">
                <a:hlinkClick r:id="rId4"/>
              </a:rPr>
              <a:t>https://developer.foursquare.com</a:t>
            </a:r>
            <a:endParaRPr lang="en-IN" dirty="0"/>
          </a:p>
          <a:p>
            <a:r>
              <a:rPr lang="en-IN" b="1" dirty="0"/>
              <a:t>GeoJson file of London Boroughs</a:t>
            </a:r>
          </a:p>
          <a:p>
            <a:pPr marL="0" indent="0">
              <a:buNone/>
            </a:pPr>
            <a:r>
              <a:rPr lang="en-IN" dirty="0"/>
              <a:t>	Website-</a:t>
            </a:r>
            <a:r>
              <a:rPr lang="en-IN" u="sng" dirty="0">
                <a:hlinkClick r:id="rId5"/>
              </a:rPr>
              <a:t>https://joshuaboyd1.carto.com/tables/</a:t>
            </a:r>
            <a:r>
              <a:rPr lang="en-IN" u="sng" dirty="0" err="1">
                <a:hlinkClick r:id="rId5"/>
              </a:rPr>
              <a:t>london_boroughs_pro</a:t>
            </a:r>
            <a:r>
              <a:rPr lang="en-IN" dirty="0"/>
              <a:t> per/public</a:t>
            </a:r>
          </a:p>
          <a:p>
            <a:r>
              <a:rPr lang="en-IN" b="1" dirty="0"/>
              <a:t>London Boroughs Outline</a:t>
            </a:r>
          </a:p>
          <a:p>
            <a:pPr marL="0" indent="0">
              <a:buNone/>
            </a:pPr>
            <a:r>
              <a:rPr lang="en-IN" dirty="0"/>
              <a:t>	Website-</a:t>
            </a:r>
            <a:r>
              <a:rPr lang="en-IN" u="sng" dirty="0">
                <a:hlinkClick r:id="rId6"/>
              </a:rPr>
              <a:t>https://skgrange.github.io/www/data/</a:t>
            </a:r>
            <a:r>
              <a:rPr lang="en-IN" u="sng" dirty="0" err="1">
                <a:hlinkClick r:id="rId6"/>
              </a:rPr>
              <a:t>london_boroughs.json</a:t>
            </a:r>
            <a:endParaRPr lang="en-IN" dirty="0"/>
          </a:p>
          <a:p>
            <a:endParaRPr lang="en-IN" dirty="0"/>
          </a:p>
        </p:txBody>
      </p:sp>
    </p:spTree>
    <p:extLst>
      <p:ext uri="{BB962C8B-B14F-4D97-AF65-F5344CB8AC3E}">
        <p14:creationId xmlns:p14="http://schemas.microsoft.com/office/powerpoint/2010/main" val="3492818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7B9E-70D2-4B1F-A0D6-E574D62D1631}"/>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BB921655-0716-4424-8124-B792847CE8AD}"/>
              </a:ext>
            </a:extLst>
          </p:cNvPr>
          <p:cNvSpPr>
            <a:spLocks noGrp="1"/>
          </p:cNvSpPr>
          <p:nvPr>
            <p:ph idx="1"/>
          </p:nvPr>
        </p:nvSpPr>
        <p:spPr>
          <a:xfrm>
            <a:off x="677334" y="1473694"/>
            <a:ext cx="7649920" cy="3551068"/>
          </a:xfrm>
        </p:spPr>
        <p:txBody>
          <a:bodyPr>
            <a:normAutofit/>
          </a:bodyPr>
          <a:lstStyle/>
          <a:p>
            <a:r>
              <a:rPr lang="en-IN" dirty="0"/>
              <a:t>Data collected from Wikipedia and data on Real estate was cleaned first.</a:t>
            </a:r>
          </a:p>
          <a:p>
            <a:r>
              <a:rPr lang="en-IN" dirty="0"/>
              <a:t>Removed all the hyperlinks and there are more than one Postal codes for some Locations so I kept only one Postal code. First of all I removed all null values and then get rid of unwanted columns and only kept ‘Area’ and ‘Avg price’ columns. Then ‘Avg Price’ columns contains string so I processed it to make integer by removing pound sign and comma. After cleaning two tables I performed inner join and merge two table and from resulting table I dropped ‘Dial Code’ and ’OS grid ref’ columns as they were of no use. Then by using geocoder library I find the Longitudes and Latitudes of the Location and add a columns of each in my dataframe.</a:t>
            </a:r>
          </a:p>
          <a:p>
            <a:pPr marL="0" indent="0">
              <a:buNone/>
            </a:pPr>
            <a:endParaRPr lang="en-IN" dirty="0"/>
          </a:p>
        </p:txBody>
      </p:sp>
      <p:pic>
        <p:nvPicPr>
          <p:cNvPr id="4" name="Picture 3">
            <a:extLst>
              <a:ext uri="{FF2B5EF4-FFF2-40B4-BE49-F238E27FC236}">
                <a16:creationId xmlns:a16="http://schemas.microsoft.com/office/drawing/2014/main" id="{CE4CCCE0-C694-41B9-8959-06D9C1FABF74}"/>
              </a:ext>
            </a:extLst>
          </p:cNvPr>
          <p:cNvPicPr/>
          <p:nvPr/>
        </p:nvPicPr>
        <p:blipFill rotWithShape="1">
          <a:blip r:embed="rId2"/>
          <a:srcRect l="19543" t="37581" r="17705" b="42800"/>
          <a:stretch/>
        </p:blipFill>
        <p:spPr bwMode="auto">
          <a:xfrm>
            <a:off x="677334" y="5024761"/>
            <a:ext cx="7649920" cy="15092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697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A5B8-D348-4D13-AFD4-BD34EB34E9F5}"/>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167AB4EF-78EF-4669-BDB4-4CB7ADC7A9CF}"/>
              </a:ext>
            </a:extLst>
          </p:cNvPr>
          <p:cNvSpPr>
            <a:spLocks noGrp="1"/>
          </p:cNvSpPr>
          <p:nvPr>
            <p:ph idx="1"/>
          </p:nvPr>
        </p:nvSpPr>
        <p:spPr>
          <a:xfrm>
            <a:off x="677334" y="1930400"/>
            <a:ext cx="6779909" cy="3181041"/>
          </a:xfrm>
        </p:spPr>
        <p:txBody>
          <a:bodyPr/>
          <a:lstStyle/>
          <a:p>
            <a:r>
              <a:rPr lang="en-IN" dirty="0"/>
              <a:t>We have some common venue categories in boroughs. In this reason I used unsupervised learning K-means algorithm to cluster the boroughs. K-Means algorithm is one of the most common cluster method of unsupervised learning. </a:t>
            </a:r>
          </a:p>
          <a:p>
            <a:r>
              <a:rPr lang="en-IN" dirty="0"/>
              <a:t>Firstly I ran K-Means algorithm to find out best K using elbow method. From the curve it was evident that best K is 8.</a:t>
            </a:r>
          </a:p>
          <a:p>
            <a:r>
              <a:rPr lang="en-IN" dirty="0"/>
              <a:t>Then I ran K-Means to cluster the boroughs into 8 clusters .Then I merged table with cluster labels for each borough.</a:t>
            </a:r>
          </a:p>
        </p:txBody>
      </p:sp>
      <p:pic>
        <p:nvPicPr>
          <p:cNvPr id="7" name="Picture 6">
            <a:extLst>
              <a:ext uri="{FF2B5EF4-FFF2-40B4-BE49-F238E27FC236}">
                <a16:creationId xmlns:a16="http://schemas.microsoft.com/office/drawing/2014/main" id="{9F6C0D41-9DCC-44BC-ACED-73AF60EA00F9}"/>
              </a:ext>
            </a:extLst>
          </p:cNvPr>
          <p:cNvPicPr/>
          <p:nvPr/>
        </p:nvPicPr>
        <p:blipFill rotWithShape="1">
          <a:blip r:embed="rId2"/>
          <a:srcRect l="20341" t="31909" r="53601" b="35473"/>
          <a:stretch/>
        </p:blipFill>
        <p:spPr bwMode="auto">
          <a:xfrm>
            <a:off x="7807787" y="1930399"/>
            <a:ext cx="3706879" cy="3181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059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C368-3BB9-4FC4-BEB6-CEFF40881A4A}"/>
              </a:ext>
            </a:extLst>
          </p:cNvPr>
          <p:cNvSpPr>
            <a:spLocks noGrp="1"/>
          </p:cNvSpPr>
          <p:nvPr>
            <p:ph type="title"/>
          </p:nvPr>
        </p:nvSpPr>
        <p:spPr/>
        <p:txBody>
          <a:bodyPr/>
          <a:lstStyle/>
          <a:p>
            <a:r>
              <a:rPr lang="en-IN" dirty="0"/>
              <a:t>Map of London with Clusters</a:t>
            </a:r>
          </a:p>
        </p:txBody>
      </p:sp>
      <p:sp>
        <p:nvSpPr>
          <p:cNvPr id="3" name="Content Placeholder 2">
            <a:extLst>
              <a:ext uri="{FF2B5EF4-FFF2-40B4-BE49-F238E27FC236}">
                <a16:creationId xmlns:a16="http://schemas.microsoft.com/office/drawing/2014/main" id="{FD77CEAA-3BA3-4008-BFAD-15DB66FF3AB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A59AAF3-7C9A-47AB-A5E7-F95907E78FA0}"/>
              </a:ext>
            </a:extLst>
          </p:cNvPr>
          <p:cNvPicPr/>
          <p:nvPr/>
        </p:nvPicPr>
        <p:blipFill rotWithShape="1">
          <a:blip r:embed="rId2"/>
          <a:srcRect l="23665" t="23872" r="18502" b="14202"/>
          <a:stretch/>
        </p:blipFill>
        <p:spPr bwMode="auto">
          <a:xfrm>
            <a:off x="677334" y="1579209"/>
            <a:ext cx="8596668" cy="44621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719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5026-9A91-493E-8562-7D9DBD4EF8E0}"/>
              </a:ext>
            </a:extLst>
          </p:cNvPr>
          <p:cNvSpPr>
            <a:spLocks noGrp="1"/>
          </p:cNvSpPr>
          <p:nvPr>
            <p:ph type="title"/>
          </p:nvPr>
        </p:nvSpPr>
        <p:spPr/>
        <p:txBody>
          <a:bodyPr>
            <a:normAutofit fontScale="90000"/>
          </a:bodyPr>
          <a:lstStyle/>
          <a:p>
            <a:r>
              <a:rPr lang="en-IN" dirty="0"/>
              <a:t>Choropleth Map for visualizing London Boroughs and Avg Price</a:t>
            </a:r>
            <a:br>
              <a:rPr lang="en-IN" dirty="0"/>
            </a:br>
            <a:endParaRPr lang="en-IN" dirty="0"/>
          </a:p>
        </p:txBody>
      </p:sp>
      <p:sp>
        <p:nvSpPr>
          <p:cNvPr id="3" name="Content Placeholder 2">
            <a:extLst>
              <a:ext uri="{FF2B5EF4-FFF2-40B4-BE49-F238E27FC236}">
                <a16:creationId xmlns:a16="http://schemas.microsoft.com/office/drawing/2014/main" id="{B2CC6E70-95CE-4167-8616-8D271E38168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E552EDE-5E6D-493F-9542-65C73FB7888A}"/>
              </a:ext>
            </a:extLst>
          </p:cNvPr>
          <p:cNvPicPr/>
          <p:nvPr/>
        </p:nvPicPr>
        <p:blipFill rotWithShape="1">
          <a:blip r:embed="rId2"/>
          <a:srcRect l="23532" t="25289" r="18768" b="13493"/>
          <a:stretch/>
        </p:blipFill>
        <p:spPr bwMode="auto">
          <a:xfrm>
            <a:off x="677334" y="1930400"/>
            <a:ext cx="8596668" cy="45680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169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6DB0-6C47-4F25-AE43-2285F11C84D6}"/>
              </a:ext>
            </a:extLst>
          </p:cNvPr>
          <p:cNvSpPr>
            <a:spLocks noGrp="1"/>
          </p:cNvSpPr>
          <p:nvPr>
            <p:ph type="title"/>
          </p:nvPr>
        </p:nvSpPr>
        <p:spPr/>
        <p:txBody>
          <a:bodyPr>
            <a:normAutofit fontScale="90000"/>
          </a:bodyPr>
          <a:lstStyle/>
          <a:p>
            <a:r>
              <a:rPr lang="en-IN" dirty="0"/>
              <a:t>Choropleth Map for visualizing London Boroughs and Clusters</a:t>
            </a:r>
            <a:br>
              <a:rPr lang="en-IN" dirty="0"/>
            </a:br>
            <a:endParaRPr lang="en-IN" dirty="0"/>
          </a:p>
        </p:txBody>
      </p:sp>
      <p:sp>
        <p:nvSpPr>
          <p:cNvPr id="3" name="Content Placeholder 2">
            <a:extLst>
              <a:ext uri="{FF2B5EF4-FFF2-40B4-BE49-F238E27FC236}">
                <a16:creationId xmlns:a16="http://schemas.microsoft.com/office/drawing/2014/main" id="{C0091F3D-BC74-49D0-A616-891601D3C1D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1C6DDD8-24FE-46FB-BDF5-07D4CBD0B5EA}"/>
              </a:ext>
            </a:extLst>
          </p:cNvPr>
          <p:cNvPicPr/>
          <p:nvPr/>
        </p:nvPicPr>
        <p:blipFill rotWithShape="1">
          <a:blip r:embed="rId2"/>
          <a:srcRect l="23532" t="23400" r="18768" b="15620"/>
          <a:stretch/>
        </p:blipFill>
        <p:spPr bwMode="auto">
          <a:xfrm>
            <a:off x="677334" y="1855470"/>
            <a:ext cx="8596668" cy="4589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15773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759</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Real Estate Prices &amp; Venues Data Analysis of London </vt:lpstr>
      <vt:lpstr>Background</vt:lpstr>
      <vt:lpstr>Problem</vt:lpstr>
      <vt:lpstr>Data Collection</vt:lpstr>
      <vt:lpstr>Data Pre-Processing</vt:lpstr>
      <vt:lpstr>Machine Learning</vt:lpstr>
      <vt:lpstr>Map of London with Clusters</vt:lpstr>
      <vt:lpstr>Choropleth Map for visualizing London Boroughs and Avg Price </vt:lpstr>
      <vt:lpstr>Choropleth Map for visualizing London Boroughs and Clusters </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Prices &amp; Venues Data Analysis of London</dc:title>
  <dc:creator>BHUWAN GUPTA</dc:creator>
  <cp:lastModifiedBy>BHUWAN GUPTA</cp:lastModifiedBy>
  <cp:revision>3</cp:revision>
  <dcterms:created xsi:type="dcterms:W3CDTF">2020-04-28T19:59:56Z</dcterms:created>
  <dcterms:modified xsi:type="dcterms:W3CDTF">2020-04-28T20:16:21Z</dcterms:modified>
</cp:coreProperties>
</file>